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9.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40"/>
  </p:notesMasterIdLst>
  <p:handoutMasterIdLst>
    <p:handoutMasterId r:id="rId41"/>
  </p:handoutMasterIdLst>
  <p:sldIdLst>
    <p:sldId id="507" r:id="rId2"/>
    <p:sldId id="508" r:id="rId3"/>
    <p:sldId id="509" r:id="rId4"/>
    <p:sldId id="281" r:id="rId5"/>
    <p:sldId id="280" r:id="rId6"/>
    <p:sldId id="480" r:id="rId7"/>
    <p:sldId id="267" r:id="rId8"/>
    <p:sldId id="277" r:id="rId9"/>
    <p:sldId id="505" r:id="rId10"/>
    <p:sldId id="411" r:id="rId11"/>
    <p:sldId id="413" r:id="rId12"/>
    <p:sldId id="378" r:id="rId13"/>
    <p:sldId id="517" r:id="rId14"/>
    <p:sldId id="518" r:id="rId15"/>
    <p:sldId id="519" r:id="rId16"/>
    <p:sldId id="520" r:id="rId17"/>
    <p:sldId id="304" r:id="rId18"/>
    <p:sldId id="396" r:id="rId19"/>
    <p:sldId id="272" r:id="rId20"/>
    <p:sldId id="495" r:id="rId21"/>
    <p:sldId id="271" r:id="rId22"/>
    <p:sldId id="498" r:id="rId23"/>
    <p:sldId id="489" r:id="rId24"/>
    <p:sldId id="484" r:id="rId25"/>
    <p:sldId id="478" r:id="rId26"/>
    <p:sldId id="471" r:id="rId27"/>
    <p:sldId id="481" r:id="rId28"/>
    <p:sldId id="456" r:id="rId29"/>
    <p:sldId id="521" r:id="rId30"/>
    <p:sldId id="493" r:id="rId31"/>
    <p:sldId id="318" r:id="rId32"/>
    <p:sldId id="501" r:id="rId33"/>
    <p:sldId id="503" r:id="rId34"/>
    <p:sldId id="338" r:id="rId35"/>
    <p:sldId id="432" r:id="rId36"/>
    <p:sldId id="428" r:id="rId37"/>
    <p:sldId id="500" r:id="rId38"/>
    <p:sldId id="429" r:id="rId3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105" d="100"/>
          <a:sy n="105" d="100"/>
        </p:scale>
        <p:origin x="108" y="2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4728"/>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17/2/2022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19</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26</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https://docs.google.com/presentation/d/1x5WLhr828aU3fs_sVJR-DtabLioLARgj1UcqUl7FBVA/edit#slide=id.p</a:t>
            </a:r>
          </a:p>
          <a:p>
            <a:r>
              <a:rPr lang="en-US" dirty="0"/>
              <a:t>Plates with orifices</a:t>
            </a:r>
          </a:p>
          <a:p>
            <a:r>
              <a:rPr lang="en-US" dirty="0"/>
              <a:t>Or flow through wire mesh</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4</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7</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14</a:t>
            </a:fld>
            <a:endParaRPr lang="en-US"/>
          </a:p>
        </p:txBody>
      </p:sp>
    </p:spTree>
    <p:extLst>
      <p:ext uri="{BB962C8B-B14F-4D97-AF65-F5344CB8AC3E}">
        <p14:creationId xmlns:p14="http://schemas.microsoft.com/office/powerpoint/2010/main" val="367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19.png"/><Relationship Id="rId4" Type="http://schemas.openxmlformats.org/officeDocument/2006/relationships/slideLayout" Target="../slideLayouts/slideLayout5.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png"/><Relationship Id="rId3" Type="http://schemas.openxmlformats.org/officeDocument/2006/relationships/tags" Target="../tags/tag7.xml"/><Relationship Id="rId7" Type="http://schemas.openxmlformats.org/officeDocument/2006/relationships/notesSlide" Target="../notesSlides/notesSlide9.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9.xml"/><Relationship Id="rId10" Type="http://schemas.openxmlformats.org/officeDocument/2006/relationships/image" Target="../media/image22.png"/><Relationship Id="rId4" Type="http://schemas.openxmlformats.org/officeDocument/2006/relationships/tags" Target="../tags/tag8.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tags" Target="../tags/tag12.xml"/><Relationship Id="rId7" Type="http://schemas.openxmlformats.org/officeDocument/2006/relationships/notesSlide" Target="../notesSlides/notesSlide10.xml"/><Relationship Id="rId12"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5.xml"/><Relationship Id="rId11" Type="http://schemas.openxmlformats.org/officeDocument/2006/relationships/image" Target="../media/image27.png"/><Relationship Id="rId5" Type="http://schemas.openxmlformats.org/officeDocument/2006/relationships/tags" Target="../tags/tag14.xml"/><Relationship Id="rId10" Type="http://schemas.openxmlformats.org/officeDocument/2006/relationships/image" Target="../media/image26.png"/><Relationship Id="rId4" Type="http://schemas.openxmlformats.org/officeDocument/2006/relationships/tags" Target="../tags/tag13.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0.png"/><Relationship Id="rId3" Type="http://schemas.openxmlformats.org/officeDocument/2006/relationships/tags" Target="../tags/tag21.xml"/><Relationship Id="rId7" Type="http://schemas.openxmlformats.org/officeDocument/2006/relationships/image" Target="../media/image47.png"/><Relationship Id="rId12" Type="http://schemas.openxmlformats.org/officeDocument/2006/relationships/image" Target="../media/image3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2.xml"/><Relationship Id="rId11" Type="http://schemas.openxmlformats.org/officeDocument/2006/relationships/image" Target="../media/image36.png"/><Relationship Id="rId5" Type="http://schemas.openxmlformats.org/officeDocument/2006/relationships/slideLayout" Target="../slideLayouts/slideLayout2.xml"/><Relationship Id="rId10" Type="http://schemas.openxmlformats.org/officeDocument/2006/relationships/image" Target="../media/image35.png"/><Relationship Id="rId4" Type="http://schemas.openxmlformats.org/officeDocument/2006/relationships/tags" Target="../tags/tag22.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5.xml"/><Relationship Id="rId7" Type="http://schemas.openxmlformats.org/officeDocument/2006/relationships/image" Target="../media/image3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0.xml"/><Relationship Id="rId10" Type="http://schemas.openxmlformats.org/officeDocument/2006/relationships/image" Target="../media/image45.png"/><Relationship Id="rId4" Type="http://schemas.openxmlformats.org/officeDocument/2006/relationships/tags" Target="../tags/tag29.xm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5.xml"/><Relationship Id="rId7" Type="http://schemas.openxmlformats.org/officeDocument/2006/relationships/notesSlide" Target="../notesSlides/notesSlide17.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image" Target="../media/image54.png"/><Relationship Id="rId4" Type="http://schemas.openxmlformats.org/officeDocument/2006/relationships/tags" Target="../tags/tag36.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78.png"/><Relationship Id="rId17" Type="http://schemas.openxmlformats.org/officeDocument/2006/relationships/image" Target="../media/image46.png"/><Relationship Id="rId2" Type="http://schemas.openxmlformats.org/officeDocument/2006/relationships/tags" Target="../tags/tag39.xml"/><Relationship Id="rId16" Type="http://schemas.openxmlformats.org/officeDocument/2006/relationships/image" Target="../media/image61.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png"/><Relationship Id="rId5" Type="http://schemas.openxmlformats.org/officeDocument/2006/relationships/tags" Target="../tags/tag42.xml"/><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notesSlide" Target="../notesSlides/notesSlide18.xml"/><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slideLayout" Target="../slideLayouts/slideLayout5.xml"/><Relationship Id="rId12"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65.png"/><Relationship Id="rId5" Type="http://schemas.openxmlformats.org/officeDocument/2006/relationships/tags" Target="../tags/tag49.xml"/><Relationship Id="rId15" Type="http://schemas.openxmlformats.org/officeDocument/2006/relationships/image" Target="../media/image69.png"/><Relationship Id="rId10" Type="http://schemas.openxmlformats.org/officeDocument/2006/relationships/image" Target="../media/image62.png"/><Relationship Id="rId4" Type="http://schemas.openxmlformats.org/officeDocument/2006/relationships/tags" Target="../tags/tag48.xml"/><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1.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52.xml"/><Relationship Id="rId16" Type="http://schemas.openxmlformats.org/officeDocument/2006/relationships/image" Target="../media/image74.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55.png"/><Relationship Id="rId5" Type="http://schemas.openxmlformats.org/officeDocument/2006/relationships/tags" Target="../tags/tag55.xml"/><Relationship Id="rId15" Type="http://schemas.openxmlformats.org/officeDocument/2006/relationships/image" Target="../media/image73.png"/><Relationship Id="rId10" Type="http://schemas.openxmlformats.org/officeDocument/2006/relationships/image" Target="../media/image680.png"/><Relationship Id="rId4" Type="http://schemas.openxmlformats.org/officeDocument/2006/relationships/tags" Target="../tags/tag54.xml"/><Relationship Id="rId9" Type="http://schemas.openxmlformats.org/officeDocument/2006/relationships/notesSlide" Target="../notesSlides/notesSlide20.xml"/><Relationship Id="rId1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Vena </a:t>
            </a:r>
            <a:r>
              <a:rPr lang="en-US" dirty="0" err="1"/>
              <a:t>Contracta</a:t>
            </a:r>
            <a:r>
              <a:rPr lang="en-US" dirty="0"/>
              <a:t> (</a:t>
            </a:r>
            <a:r>
              <a:rPr lang="en-US" dirty="0">
                <a:latin typeface="Symbol" panose="05050102010706020507" pitchFamily="18" charset="2"/>
              </a:rPr>
              <a:t>P</a:t>
            </a:r>
            <a:r>
              <a:rPr lang="en-US" baseline="-25000" dirty="0"/>
              <a:t>VC</a:t>
            </a:r>
            <a:r>
              <a:rPr lang="en-US" dirty="0"/>
              <a:t> ) Conclusions </a:t>
            </a:r>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dirty="0">
                <a:latin typeface="Symbol" panose="05050102010706020507" pitchFamily="18" charset="2"/>
              </a:rPr>
              <a:t>P</a:t>
            </a:r>
            <a:r>
              <a:rPr lang="en-US" baseline="-25000" dirty="0"/>
              <a:t>VC</a:t>
            </a:r>
            <a:r>
              <a:rPr lang="en-US" dirty="0"/>
              <a:t> is approximately 0.62</a:t>
            </a:r>
          </a:p>
          <a:p>
            <a:r>
              <a:rPr lang="en-US" dirty="0"/>
              <a:t>If the change in direction for most of the fluid is 180°, then the </a:t>
            </a:r>
            <a:r>
              <a:rPr lang="en-US" dirty="0">
                <a:latin typeface="Symbol" panose="05050102010706020507" pitchFamily="18" charset="2"/>
              </a:rPr>
              <a:t>P</a:t>
            </a:r>
            <a:r>
              <a:rPr lang="en-US" baseline="-25000" dirty="0"/>
              <a:t>VC</a:t>
            </a:r>
            <a:r>
              <a:rPr lang="en-US" dirty="0"/>
              <a:t>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8109731" y="2380129"/>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how far the jet expands before heading into the next contraction</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454151"/>
            <a:ext cx="3179268" cy="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234737"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Our choice</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7177271" cy="1384995"/>
          </a:xfrm>
          <a:prstGeom prst="rect">
            <a:avLst/>
          </a:prstGeom>
          <a:noFill/>
        </p:spPr>
        <p:txBody>
          <a:bodyPr wrap="square" rtlCol="0">
            <a:spAutoFit/>
          </a:bodyPr>
          <a:lstStyle/>
          <a:p>
            <a:r>
              <a:rPr lang="en-US" dirty="0"/>
              <a:t>Fluid deformation is set by the energy dissipation rate and viscosity (CS = Camp Stein) Requires that energy dissipation rate be uniform</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must be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78191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714985"/>
            <a:ext cx="1203200" cy="634515"/>
          </a:xfrm>
          <a:prstGeom prst="rect">
            <a:avLst/>
          </a:prstGeom>
        </p:spPr>
      </p:pic>
      <p:sp>
        <p:nvSpPr>
          <p:cNvPr id="19" name="TextBox 18"/>
          <p:cNvSpPr txBox="1"/>
          <p:nvPr/>
        </p:nvSpPr>
        <p:spPr>
          <a:xfrm>
            <a:off x="4399033" y="470869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design inputs for flocculation</a:t>
            </a:r>
            <a:endParaRPr lang="en-US" dirty="0"/>
          </a:p>
        </p:txBody>
      </p:sp>
      <p:sp>
        <p:nvSpPr>
          <p:cNvPr id="3" name="Content Placeholder 2"/>
          <p:cNvSpPr>
            <a:spLocks noGrp="1"/>
          </p:cNvSpPr>
          <p:nvPr>
            <p:ph idx="1"/>
          </p:nvPr>
        </p:nvSpPr>
        <p:spPr>
          <a:xfrm>
            <a:off x="457200" y="1600200"/>
            <a:ext cx="6867144" cy="4525963"/>
          </a:xfrm>
        </p:spPr>
        <p:txBody>
          <a:bodyPr/>
          <a:lstStyle/>
          <a:p>
            <a:r>
              <a:rPr lang="en-US" dirty="0"/>
              <a:t>We need collisions and thus </a:t>
            </a:r>
            <a:r>
              <a:rPr lang="en-US" dirty="0" err="1"/>
              <a:t>G</a:t>
            </a:r>
            <a:r>
              <a:rPr lang="en-US" baseline="-25000" dirty="0" err="1"/>
              <a:t>CS</a:t>
            </a:r>
            <a:r>
              <a:rPr lang="en-US" dirty="0" err="1">
                <a:latin typeface="Symbol" panose="05050102010706020507" pitchFamily="18" charset="2"/>
              </a:rPr>
              <a:t>q</a:t>
            </a:r>
            <a:r>
              <a:rPr lang="en-US" dirty="0"/>
              <a:t> is a logical design specification</a:t>
            </a:r>
          </a:p>
          <a:p>
            <a:r>
              <a:rPr lang="en-US" dirty="0"/>
              <a:t>We need to specify the maximum velocity gradient that will produce flocs large enough to be captured by the sedimentation tank (at the coldest temperature)</a:t>
            </a:r>
          </a:p>
          <a:p>
            <a:pPr lvl="1"/>
            <a:r>
              <a:rPr lang="en-US" dirty="0"/>
              <a:t>Sed and floc have to be designed together!</a:t>
            </a:r>
          </a:p>
        </p:txBody>
      </p:sp>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pic>
        <p:nvPicPr>
          <p:cNvPr id="6" name="Picture 5" descr="\documentclass{article}&#10;\usepackage{amsmath}&#10;\pagestyle{empty}&#10;\begin{document}&#10;&#10;$$\zeta = G_{max} \nu^3 v_c^2$$&#10;&#10;&#10;\end{document}" title="IguanaTex Bitmap Display">
            <a:extLst>
              <a:ext uri="{FF2B5EF4-FFF2-40B4-BE49-F238E27FC236}">
                <a16:creationId xmlns:a16="http://schemas.microsoft.com/office/drawing/2014/main" id="{C7B4AB3B-50CA-4AB5-85D3-716CFA0C6D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97463" y="4512216"/>
            <a:ext cx="2366410" cy="438310"/>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Flocculator design begins with 3 parameters</a:t>
            </a:r>
          </a:p>
        </p:txBody>
      </p:sp>
      <p:sp>
        <p:nvSpPr>
          <p:cNvPr id="3" name="Content Placeholder 2"/>
          <p:cNvSpPr>
            <a:spLocks noGrp="1"/>
          </p:cNvSpPr>
          <p:nvPr>
            <p:ph idx="1"/>
          </p:nvPr>
        </p:nvSpPr>
        <p:spPr>
          <a:xfrm>
            <a:off x="413724" y="2610416"/>
            <a:ext cx="9580668" cy="4525963"/>
          </a:xfrm>
        </p:spPr>
        <p:txBody>
          <a:bodyPr/>
          <a:lstStyle/>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coldest operating temperature</a:t>
            </a:r>
          </a:p>
          <a:p>
            <a:pPr lvl="1"/>
            <a:r>
              <a:rPr lang="en-US" sz="2400" dirty="0"/>
              <a:t>Calculate residence time, </a:t>
            </a:r>
            <a:r>
              <a:rPr lang="en-US" sz="2400" dirty="0">
                <a:latin typeface="Symbol" pitchFamily="18" charset="2"/>
              </a:rPr>
              <a:t>q</a:t>
            </a:r>
            <a:endParaRPr lang="en-US" sz="2400" dirty="0"/>
          </a:p>
          <a:p>
            <a:pPr lvl="1"/>
            <a:r>
              <a:rPr lang="en-US" sz="2400" dirty="0"/>
              <a:t>Calculate head loss through the flocculator </a:t>
            </a:r>
            <a:r>
              <a:rPr lang="en-US" sz="2400" i="1" dirty="0" err="1"/>
              <a:t>h</a:t>
            </a:r>
            <a:r>
              <a:rPr lang="en-US" sz="2400" i="1" baseline="-25000" dirty="0" err="1"/>
              <a:t>Floc</a:t>
            </a:r>
            <a:endParaRPr lang="en-US" sz="2400" i="1"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increase in warmer temperatures due to decrease in viscosity</a:t>
            </a:r>
          </a:p>
          <a:p>
            <a:pPr lvl="1"/>
            <a:r>
              <a:rPr lang="en-US" sz="2400" dirty="0"/>
              <a:t>Expansion head loss is independent of temperature</a:t>
            </a:r>
          </a:p>
          <a:p>
            <a:pPr lvl="1"/>
            <a:r>
              <a:rPr lang="en-US" sz="2400" dirty="0"/>
              <a:t>The energy we are putting into the flocculation process is independent of temperature</a:t>
            </a:r>
          </a:p>
          <a:p>
            <a:pPr lvl="1"/>
            <a:r>
              <a:rPr lang="en-US" sz="2400" dirty="0"/>
              <a:t>the fluid deforms less when it is cold</a:t>
            </a:r>
          </a:p>
          <a:p>
            <a:pPr lvl="1"/>
            <a:endParaRPr lang="en-US" sz="2400" dirty="0"/>
          </a:p>
          <a:p>
            <a:pPr lvl="1"/>
            <a:endParaRPr lang="en-US" sz="2400" dirty="0"/>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8" name="Picture 7" descr="\documentclass{article}&#10;\usepackage{amsmath}&#10;\pagestyle{empty}&#10;\begin{document}&#10;&#10;$$G_{CS} \theta  = \sqrt{ \frac{g h_{floc} \theta}{\nu}}$$&#10;&#10;&#10;\end{document}" title="IguanaTex Bitmap Display">
            <a:extLst>
              <a:ext uri="{FF2B5EF4-FFF2-40B4-BE49-F238E27FC236}">
                <a16:creationId xmlns:a16="http://schemas.microsoft.com/office/drawing/2014/main" id="{73A5FDF8-754D-4ACC-92EE-D8B2C292C36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00333" y="5941087"/>
            <a:ext cx="2055619" cy="607999"/>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316173" y="2789579"/>
            <a:ext cx="1023941" cy="51898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393111" y="4835501"/>
            <a:ext cx="1093908" cy="573548"/>
          </a:xfrm>
          <a:prstGeom prst="rect">
            <a:avLst/>
          </a:prstGeom>
        </p:spPr>
      </p:pic>
      <p:sp>
        <p:nvSpPr>
          <p:cNvPr id="5" name="TextBox 4">
            <a:extLst>
              <a:ext uri="{FF2B5EF4-FFF2-40B4-BE49-F238E27FC236}">
                <a16:creationId xmlns:a16="http://schemas.microsoft.com/office/drawing/2014/main" id="{2696E463-60BA-4FB0-95AF-BE21675ED1A4}"/>
              </a:ext>
            </a:extLst>
          </p:cNvPr>
          <p:cNvSpPr txBox="1"/>
          <p:nvPr/>
        </p:nvSpPr>
        <p:spPr>
          <a:xfrm>
            <a:off x="173737" y="1478070"/>
            <a:ext cx="3026663" cy="954107"/>
          </a:xfrm>
          <a:prstGeom prst="rect">
            <a:avLst/>
          </a:prstGeom>
          <a:noFill/>
        </p:spPr>
        <p:txBody>
          <a:bodyPr wrap="square" rtlCol="0">
            <a:spAutoFit/>
          </a:bodyPr>
          <a:lstStyle/>
          <a:p>
            <a:r>
              <a:rPr lang="en-US" dirty="0"/>
              <a:t>Sets maximum floc size possible</a:t>
            </a:r>
          </a:p>
        </p:txBody>
      </p:sp>
      <p:sp>
        <p:nvSpPr>
          <p:cNvPr id="7" name="Rectangle 6">
            <a:extLst>
              <a:ext uri="{FF2B5EF4-FFF2-40B4-BE49-F238E27FC236}">
                <a16:creationId xmlns:a16="http://schemas.microsoft.com/office/drawing/2014/main" id="{D4B9E2BC-173B-47FF-8E8F-2E24E735814F}"/>
              </a:ext>
            </a:extLst>
          </p:cNvPr>
          <p:cNvSpPr/>
          <p:nvPr/>
        </p:nvSpPr>
        <p:spPr>
          <a:xfrm>
            <a:off x="2752344" y="2706625"/>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2DB3223-7E9F-4190-A2C4-E06296AB2B94}"/>
              </a:ext>
            </a:extLst>
          </p:cNvPr>
          <p:cNvCxnSpPr>
            <a:cxnSpLocks/>
            <a:stCxn id="5" idx="3"/>
            <a:endCxn id="7" idx="0"/>
          </p:cNvCxnSpPr>
          <p:nvPr/>
        </p:nvCxnSpPr>
        <p:spPr>
          <a:xfrm flipH="1">
            <a:off x="2843784" y="1955124"/>
            <a:ext cx="356616" cy="751501"/>
          </a:xfrm>
          <a:prstGeom prst="bentConnector4">
            <a:avLst>
              <a:gd name="adj1" fmla="val -28206"/>
              <a:gd name="adj2" fmla="val 8174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DA8D66-C7FC-4C2F-9690-87950A092644}"/>
              </a:ext>
            </a:extLst>
          </p:cNvPr>
          <p:cNvSpPr txBox="1"/>
          <p:nvPr/>
        </p:nvSpPr>
        <p:spPr>
          <a:xfrm>
            <a:off x="4364835" y="1478069"/>
            <a:ext cx="4358541" cy="954107"/>
          </a:xfrm>
          <a:prstGeom prst="rect">
            <a:avLst/>
          </a:prstGeom>
          <a:noFill/>
        </p:spPr>
        <p:txBody>
          <a:bodyPr wrap="square" rtlCol="0">
            <a:spAutoFit/>
          </a:bodyPr>
          <a:lstStyle/>
          <a:p>
            <a:r>
              <a:rPr lang="en-US" dirty="0"/>
              <a:t>Sets final concentration of un-flocculated particles</a:t>
            </a:r>
          </a:p>
        </p:txBody>
      </p:sp>
      <p:sp>
        <p:nvSpPr>
          <p:cNvPr id="22" name="Rectangle 21">
            <a:extLst>
              <a:ext uri="{FF2B5EF4-FFF2-40B4-BE49-F238E27FC236}">
                <a16:creationId xmlns:a16="http://schemas.microsoft.com/office/drawing/2014/main" id="{E35D3F84-C90C-4C90-BDC6-ECD62D18CF8D}"/>
              </a:ext>
            </a:extLst>
          </p:cNvPr>
          <p:cNvSpPr/>
          <p:nvPr/>
        </p:nvSpPr>
        <p:spPr>
          <a:xfrm>
            <a:off x="3599688" y="2621281"/>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698590-6C53-4AD9-B642-CA951404EDE8}"/>
              </a:ext>
            </a:extLst>
          </p:cNvPr>
          <p:cNvCxnSpPr>
            <a:cxnSpLocks/>
            <a:stCxn id="21" idx="1"/>
            <a:endCxn id="22" idx="0"/>
          </p:cNvCxnSpPr>
          <p:nvPr/>
        </p:nvCxnSpPr>
        <p:spPr>
          <a:xfrm rot="10800000" flipV="1">
            <a:off x="3691129" y="1955123"/>
            <a:ext cx="673707" cy="6661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153B58-E7DF-4515-8B9B-D076003DEA21}"/>
              </a:ext>
            </a:extLst>
          </p:cNvPr>
          <p:cNvCxnSpPr/>
          <p:nvPr/>
        </p:nvCxnSpPr>
        <p:spPr>
          <a:xfrm flipV="1">
            <a:off x="6096000" y="6272784"/>
            <a:ext cx="3596640" cy="12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929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8" name="TextBox 7"/>
              <p:cNvSpPr txBox="1"/>
              <p:nvPr/>
            </p:nvSpPr>
            <p:spPr>
              <a:xfrm>
                <a:off x="4840482" y="4061928"/>
                <a:ext cx="6885843" cy="830997"/>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p:sp>
            <p:nvSpPr>
              <p:cNvPr id="8" name="TextBox 7"/>
              <p:cNvSpPr txBox="1">
                <a:spLocks noRot="1" noChangeAspect="1" noMove="1" noResize="1" noEditPoints="1" noAdjustHandles="1" noChangeArrowheads="1" noChangeShapeType="1" noTextEdit="1"/>
              </p:cNvSpPr>
              <p:nvPr/>
            </p:nvSpPr>
            <p:spPr>
              <a:xfrm>
                <a:off x="4840482" y="4061928"/>
                <a:ext cx="6885843" cy="830997"/>
              </a:xfrm>
              <a:prstGeom prst="rect">
                <a:avLst/>
              </a:prstGeom>
              <a:blipFill>
                <a:blip r:embed="rId9"/>
                <a:stretch>
                  <a:fillRect l="-1327" t="-5839" b="-15328"/>
                </a:stretch>
              </a:blipFill>
            </p:spPr>
            <p:txBody>
              <a:bodyPr/>
              <a:lstStyle/>
              <a:p>
                <a:r>
                  <a:rPr lang="en-US">
                    <a:noFill/>
                  </a:rPr>
                  <a:t> </a:t>
                </a:r>
              </a:p>
            </p:txBody>
          </p:sp>
        </mc:Fallback>
      </mc:AlternateContent>
      <p:sp>
        <p:nvSpPr>
          <p:cNvPr id="3" name="TextBox 2"/>
          <p:cNvSpPr txBox="1"/>
          <p:nvPr/>
        </p:nvSpPr>
        <p:spPr>
          <a:xfrm>
            <a:off x="202300" y="5403803"/>
            <a:ext cx="7770095" cy="1015663"/>
          </a:xfrm>
          <a:prstGeom prst="rect">
            <a:avLst/>
          </a:prstGeom>
          <a:noFill/>
        </p:spPr>
        <p:txBody>
          <a:bodyPr wrap="square" rtlCol="0">
            <a:spAutoFit/>
          </a:bodyPr>
          <a:lstStyle/>
          <a:p>
            <a:r>
              <a:rPr lang="en-US" sz="2000" dirty="0"/>
              <a:t>As the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8472928" y="5345064"/>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8472928" y="5345064"/>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8938228"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934174" y="5345065"/>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395420" y="5345066"/>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9856666" y="5345067"/>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0317912" y="5345068"/>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10779158" y="5345069"/>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9856666"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775104"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95420" y="58022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317912" y="5791325"/>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240404" y="578038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4233321"/>
            <a:ext cx="4456732" cy="42348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664267" y="4880583"/>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br>
              <a:rPr lang="en-US" dirty="0"/>
            </a:br>
            <a:r>
              <a:rPr lang="en-US" dirty="0"/>
              <a:t>Start with G</a:t>
            </a:r>
            <a:r>
              <a:rPr lang="en-US" baseline="-25000" dirty="0"/>
              <a:t>CS </a:t>
            </a:r>
            <a:r>
              <a:rPr lang="en-US" dirty="0"/>
              <a:t>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velocity gradient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(or larger value) and required for constructability</a:t>
                </a:r>
              </a:p>
              <a:p>
                <a:pPr marL="514350" indent="-514350">
                  <a:buFont typeface="+mj-lt"/>
                  <a:buAutoNum type="arabicPeriod"/>
                </a:pPr>
                <a:r>
                  <a:rPr lang="en-US" sz="2000" dirty="0"/>
                  <a:t>Number of channels is total width divided by the minimum channel width (floor – round up)</a:t>
                </a:r>
              </a:p>
              <a:p>
                <a:pPr marL="514350" indent="-514350">
                  <a:buFont typeface="+mj-lt"/>
                  <a:buAutoNum type="arabicPeriod"/>
                </a:pPr>
                <a:r>
                  <a:rPr lang="en-US" sz="2000" dirty="0"/>
                  <a:t>Channel width (total width /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0"/>
                <a:stretch>
                  <a:fillRect l="-2376" t="-4582" r="-1584" b="-1617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2"/>
            </p:custDataLst>
          </p:nvPr>
        </p:nvPicPr>
        <p:blipFill>
          <a:blip r:embed="rId12"/>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3"/>
            </p:custDataLst>
          </p:nvPr>
        </p:nvPicPr>
        <p:blipFill>
          <a:blip r:embed="rId13"/>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4"/>
            </p:custDataLst>
          </p:nvPr>
        </p:nvPicPr>
        <p:blipFill>
          <a:blip r:embed="rId14"/>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5"/>
            </p:custDataLst>
          </p:nvPr>
        </p:nvPicPr>
        <p:blipFill>
          <a:blip r:embed="rId15"/>
          <a:stretch>
            <a:fillRect/>
          </a:stretch>
        </p:blipFill>
        <p:spPr>
          <a:xfrm>
            <a:off x="9564639" y="2771410"/>
            <a:ext cx="2465007" cy="400110"/>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6"/>
            </p:custDataLst>
          </p:nvPr>
        </p:nvPicPr>
        <p:blipFill>
          <a:blip r:embed="rId16"/>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7"/>
            </p:custDataLst>
          </p:nvPr>
        </p:nvPicPr>
        <p:blipFill>
          <a:blip r:embed="rId17"/>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Downstream Water Leve + Head loss gives Upstream Water Level</a:t>
            </a:r>
          </a:p>
        </p:txBody>
      </p:sp>
      <p:sp>
        <p:nvSpPr>
          <p:cNvPr id="3" name="Content Placeholder 2"/>
          <p:cNvSpPr>
            <a:spLocks noGrp="1"/>
          </p:cNvSpPr>
          <p:nvPr>
            <p:ph idx="1"/>
          </p:nvPr>
        </p:nvSpPr>
        <p:spPr/>
        <p:txBody>
          <a:bodyPr/>
          <a:lstStyle/>
          <a:p>
            <a:r>
              <a:rPr lang="en-US" dirty="0"/>
              <a:t>Downstream water level set by sed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F33B7C-6AF0-4729-B8E2-2BC27927823A}"/>
              </a:ext>
            </a:extLst>
          </p:cNvPr>
          <p:cNvPicPr>
            <a:picLocks noChangeAspect="1"/>
          </p:cNvPicPr>
          <p:nvPr/>
        </p:nvPicPr>
        <p:blipFill>
          <a:blip r:embed="rId3"/>
          <a:stretch>
            <a:fillRect/>
          </a:stretch>
        </p:blipFill>
        <p:spPr>
          <a:xfrm>
            <a:off x="9134421" y="118945"/>
            <a:ext cx="3056879" cy="1848531"/>
          </a:xfrm>
          <a:prstGeom prst="rect">
            <a:avLst/>
          </a:prstGeom>
        </p:spPr>
      </p:pic>
      <p:sp>
        <p:nvSpPr>
          <p:cNvPr id="2" name="Title 1"/>
          <p:cNvSpPr>
            <a:spLocks noGrp="1"/>
          </p:cNvSpPr>
          <p:nvPr>
            <p:ph type="title"/>
          </p:nvPr>
        </p:nvSpPr>
        <p:spPr>
          <a:xfrm>
            <a:off x="2256430" y="228600"/>
            <a:ext cx="6658970" cy="1143000"/>
          </a:xfrm>
        </p:spPr>
        <p:txBody>
          <a:bodyPr/>
          <a:lstStyle/>
          <a:p>
            <a:r>
              <a:rPr lang="en-US" dirty="0"/>
              <a:t>Expansions in Parallel</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 or H/S ratios!)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filter</a:t>
            </a:r>
          </a:p>
          <a:p>
            <a:r>
              <a:rPr lang="en-US" dirty="0"/>
              <a:t>Why not tapered G</a:t>
            </a:r>
            <a:r>
              <a:rPr lang="en-US" baseline="-25000" dirty="0"/>
              <a:t>CS</a:t>
            </a:r>
            <a:r>
              <a:rPr lang="en-US" dirty="0"/>
              <a:t>? (well, not yet, but maybe soon)</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Our velocity gradient is more uniform and that allows us to use a higher G</a:t>
            </a:r>
            <a:r>
              <a:rPr lang="en-US" baseline="-25000" dirty="0"/>
              <a:t>CS,</a:t>
            </a:r>
            <a:r>
              <a:rPr lang="en-US" dirty="0"/>
              <a:t> but we will likely be reducing G</a:t>
            </a:r>
            <a:r>
              <a:rPr lang="en-US" baseline="-25000" dirty="0"/>
              <a:t>CS</a:t>
            </a:r>
            <a:r>
              <a:rPr lang="en-US" dirty="0"/>
              <a:t> for cold water and dissolved organics in the future</a:t>
            </a:r>
          </a:p>
          <a:p>
            <a:r>
              <a:rPr lang="en-US" dirty="0"/>
              <a:t>Why do we use G</a:t>
            </a:r>
            <a:r>
              <a:rPr lang="en-US" baseline="-25000" dirty="0"/>
              <a:t>CS</a:t>
            </a:r>
            <a:r>
              <a:rPr lang="en-US" dirty="0"/>
              <a:t> rather than     ? </a:t>
            </a:r>
          </a:p>
          <a:p>
            <a:pPr lvl="1"/>
            <a:r>
              <a:rPr lang="en-US" dirty="0"/>
              <a:t>It isn’t an average. It is an approximation that assumes uniform G.</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24388" y="5777423"/>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11.624"/>
  <p:tag name="LATEXADDIN" val="\documentclass{article}&#10;\usepackage{amsmath}&#10;\pagestyle{empty}&#10;\begin{document}&#10;&#10;$$G_{CS} \theta  = \sqrt{ \frac{g h_{floc} \theta}{\nu}}$$&#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245153</TotalTime>
  <Words>2795</Words>
  <Application>Microsoft Office PowerPoint</Application>
  <PresentationFormat>Widescreen</PresentationFormat>
  <Paragraphs>289</Paragraphs>
  <Slides>38</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Book Antiqua</vt:lpstr>
      <vt:lpstr>Calibri</vt:lpstr>
      <vt:lpstr>Cambria Math</vt:lpstr>
      <vt:lpstr>Candara</vt:lpstr>
      <vt:lpstr>Helvetica Neue</vt:lpstr>
      <vt:lpstr>MT Extra</vt:lpstr>
      <vt:lpstr>Symbol</vt:lpstr>
      <vt:lpstr>Times New Roman</vt:lpstr>
      <vt:lpstr>Wingdings</vt:lpstr>
      <vt:lpstr>SWOT 2021</vt:lpstr>
      <vt:lpstr>Flocculator Design</vt:lpstr>
      <vt:lpstr>Overview</vt:lpstr>
      <vt:lpstr>Ten State Standards</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Unknowns</vt:lpstr>
      <vt:lpstr>Design Considerations</vt:lpstr>
      <vt:lpstr>Two design approaches</vt:lpstr>
      <vt:lpstr>Key equations that we can use to design flocculators</vt:lpstr>
      <vt:lpstr>The design inputs for flocculation</vt:lpstr>
      <vt:lpstr>Flocculator design begins with 3 parameters</vt:lpstr>
      <vt:lpstr>Design the reactor geometry to get the target velocity gradient</vt:lpstr>
      <vt:lpstr>Solve for channel width to set constraints on viable solutions</vt:lpstr>
      <vt:lpstr>Design Algorithm: Start with GCS and GCSq</vt:lpstr>
      <vt:lpstr>Vertical – Horizontal Flocculator for approximately 0.5 – 20 L/s</vt:lpstr>
      <vt:lpstr>Horizontal – Vertical Flocculator for approximately 20 – 200 L/s</vt:lpstr>
      <vt:lpstr>Horizontal – Horizontal Flocculator for highest flows</vt:lpstr>
      <vt:lpstr>Downstream Water Leve + Head loss gives Upstream Water Level</vt:lpstr>
      <vt:lpstr>Flocculator elevations (as if it were one long channel)</vt:lpstr>
      <vt:lpstr>An interesting design No this wasn’t AguaClara…</vt:lpstr>
      <vt:lpstr>CEPIS Horizontal Flow Flocculator</vt:lpstr>
      <vt:lpstr>Expansions in Parallel</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6869</cp:revision>
  <dcterms:created xsi:type="dcterms:W3CDTF">2009-05-27T15:44:15Z</dcterms:created>
  <dcterms:modified xsi:type="dcterms:W3CDTF">2022-02-17T18:43:22Z</dcterms:modified>
</cp:coreProperties>
</file>